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1" r:id="rId2"/>
    <p:sldId id="358" r:id="rId3"/>
    <p:sldId id="374" r:id="rId4"/>
    <p:sldId id="448" r:id="rId5"/>
    <p:sldId id="451" r:id="rId6"/>
    <p:sldId id="449" r:id="rId7"/>
    <p:sldId id="373" r:id="rId8"/>
    <p:sldId id="367" r:id="rId9"/>
    <p:sldId id="450" r:id="rId10"/>
    <p:sldId id="452" r:id="rId11"/>
    <p:sldId id="435" r:id="rId12"/>
    <p:sldId id="437" r:id="rId13"/>
    <p:sldId id="436" r:id="rId14"/>
    <p:sldId id="462" r:id="rId15"/>
    <p:sldId id="461" r:id="rId16"/>
    <p:sldId id="438" r:id="rId17"/>
    <p:sldId id="455" r:id="rId18"/>
    <p:sldId id="439" r:id="rId19"/>
    <p:sldId id="457" r:id="rId20"/>
    <p:sldId id="459" r:id="rId21"/>
    <p:sldId id="440" r:id="rId22"/>
    <p:sldId id="463" r:id="rId23"/>
    <p:sldId id="460" r:id="rId24"/>
    <p:sldId id="422" r:id="rId25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57D0617-5BCB-406A-BC3A-61DCF2D84574}">
          <p14:sldIdLst>
            <p14:sldId id="261"/>
            <p14:sldId id="358"/>
            <p14:sldId id="374"/>
            <p14:sldId id="448"/>
            <p14:sldId id="451"/>
            <p14:sldId id="449"/>
          </p14:sldIdLst>
        </p14:section>
        <p14:section name="LiteratureReview" id="{366D30DF-D07D-475B-94BC-1F596B1FD8D1}">
          <p14:sldIdLst>
            <p14:sldId id="373"/>
            <p14:sldId id="367"/>
            <p14:sldId id="450"/>
            <p14:sldId id="452"/>
            <p14:sldId id="435"/>
            <p14:sldId id="437"/>
            <p14:sldId id="436"/>
          </p14:sldIdLst>
        </p14:section>
        <p14:section name="Proposed Methodology" id="{7F96F310-0D83-4F97-9776-DC1EB8C19533}">
          <p14:sldIdLst>
            <p14:sldId id="462"/>
            <p14:sldId id="461"/>
            <p14:sldId id="438"/>
            <p14:sldId id="455"/>
          </p14:sldIdLst>
        </p14:section>
        <p14:section name="Conclusion" id="{2F6779E1-482A-4472-8663-D106410F1314}">
          <p14:sldIdLst>
            <p14:sldId id="439"/>
            <p14:sldId id="457"/>
            <p14:sldId id="459"/>
            <p14:sldId id="440"/>
            <p14:sldId id="463"/>
            <p14:sldId id="460"/>
            <p14:sldId id="42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17375E"/>
    <a:srgbClr val="FFC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24" autoAdjust="0"/>
  </p:normalViewPr>
  <p:slideViewPr>
    <p:cSldViewPr>
      <p:cViewPr varScale="1">
        <p:scale>
          <a:sx n="84" d="100"/>
          <a:sy n="84" d="100"/>
        </p:scale>
        <p:origin x="135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22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0AB5B77F-0DDC-445E-8BA8-4A976C7F6C72}" type="datetimeFigureOut">
              <a:rPr lang="en-US" smtClean="0"/>
              <a:t>7/25/2024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8D455858-0CEA-4FE9-9DAD-B0318D2013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720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D167795F-A205-4C1A-8CAA-5C829A6FE174}" type="datetimeFigureOut">
              <a:rPr lang="en-US" smtClean="0"/>
              <a:t>7/25/2024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4300" y="1163638"/>
            <a:ext cx="4186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0C44A693-D02F-43D9-8AFD-A474125257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892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Readablility is most important in your presentation. All text and colors should be readable and should be uniformly balanced in size.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A693-D02F-43D9-8AFD-A4741252577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765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A693-D02F-43D9-8AFD-A4741252577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138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A693-D02F-43D9-8AFD-A4741252577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234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A693-D02F-43D9-8AFD-A4741252577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012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proposed methodology </a:t>
            </a:r>
            <a:r>
              <a:rPr lang="en-US" b="1" dirty="0" smtClean="0"/>
              <a:t>makes use of both qualitative and quantitative perspectives, and includes a broad array of approaches such as literature reviews, expert opinions, focus groups, and content validation</a:t>
            </a:r>
            <a:r>
              <a:rPr lang="en-US" dirty="0" smtClean="0"/>
              <a:t>. It also involves sophisticated assessment of construct validity including substantive and structural aspects.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A693-D02F-43D9-8AFD-A4741252577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489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A693-D02F-43D9-8AFD-A4741252577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25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76200" y="6781800"/>
            <a:ext cx="8991600" cy="0"/>
            <a:chOff x="76200" y="6781800"/>
            <a:chExt cx="8991600" cy="0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76200" y="6781800"/>
              <a:ext cx="8991600" cy="0"/>
            </a:xfrm>
            <a:prstGeom prst="line">
              <a:avLst/>
            </a:prstGeom>
            <a:ln w="184150" cap="sq" cmpd="sng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76200" y="6781800"/>
              <a:ext cx="2819400" cy="0"/>
            </a:xfrm>
            <a:prstGeom prst="line">
              <a:avLst/>
            </a:prstGeom>
            <a:ln w="184150" cap="sq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DFD82-429D-4C48-803C-EEEC83402868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37453"/>
            <a:ext cx="1671068" cy="16562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641BA-A3CA-46D7-BCF3-DEBE653D7314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76-AFE1-46A2-ACFE-139F732A1F4D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76200" y="6781800"/>
            <a:ext cx="8991600" cy="0"/>
          </a:xfrm>
          <a:prstGeom prst="line">
            <a:avLst/>
          </a:prstGeom>
          <a:ln w="184150" cap="sq" cmpd="sng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D492-94C2-456B-9558-5161D02E75FE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80803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609600"/>
            <a:ext cx="7543800" cy="0"/>
          </a:xfrm>
          <a:prstGeom prst="line">
            <a:avLst/>
          </a:prstGeom>
          <a:ln w="57150" cap="sq" cmpd="sng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6200" y="6781800"/>
            <a:ext cx="2819400" cy="0"/>
          </a:xfrm>
          <a:prstGeom prst="line">
            <a:avLst/>
          </a:prstGeom>
          <a:ln w="184150" cap="sq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00" y="106095"/>
            <a:ext cx="1016000" cy="10070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6200" y="6781800"/>
            <a:ext cx="8991600" cy="0"/>
            <a:chOff x="76200" y="6781800"/>
            <a:chExt cx="8991600" cy="0"/>
          </a:xfrm>
        </p:grpSpPr>
        <p:cxnSp>
          <p:nvCxnSpPr>
            <p:cNvPr id="8" name="Straight Connector 7"/>
            <p:cNvCxnSpPr/>
            <p:nvPr userDrawn="1"/>
          </p:nvCxnSpPr>
          <p:spPr>
            <a:xfrm>
              <a:off x="76200" y="6781800"/>
              <a:ext cx="8991600" cy="0"/>
            </a:xfrm>
            <a:prstGeom prst="line">
              <a:avLst/>
            </a:prstGeom>
            <a:ln w="184150" cap="sq" cmpd="sng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76200" y="6781800"/>
              <a:ext cx="2819400" cy="0"/>
            </a:xfrm>
            <a:prstGeom prst="line">
              <a:avLst/>
            </a:prstGeom>
            <a:ln w="184150" cap="sq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169" y="290671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169" y="426807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B05E-8F0C-4814-A621-51B8FBE278FE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37453"/>
            <a:ext cx="1671068" cy="16562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7AB5-3863-4CB8-B18E-E67C29B99313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C471-CBE1-4DA2-BCF4-CF2F53911DE1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5C89-014E-427D-8688-58052C261AA9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736DB-7C5B-4D95-9CBD-1F823906210A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FA29-B384-4071-86F5-20FFF6527DD5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4CF75-4652-4961-A42F-3F18D52BC678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B247E-1670-48C3-93E7-81B4CB39A84D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97332-C764-4DA0-9A23-793919751F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4701" y="2057400"/>
            <a:ext cx="7772400" cy="784225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APPROVED THESIS TITLE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4702" y="3028146"/>
            <a:ext cx="7848600" cy="251460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Name</a:t>
            </a:r>
          </a:p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(-ARID-)</a:t>
            </a:r>
          </a:p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MS(CS)</a:t>
            </a:r>
          </a:p>
          <a:p>
            <a:pPr lvl="0" algn="l"/>
            <a:r>
              <a:rPr lang="en-US" sz="2400" dirty="0">
                <a:solidFill>
                  <a:srgbClr val="002060"/>
                </a:solidFill>
              </a:rPr>
              <a:t>Supervisor:		                  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</a:p>
          <a:p>
            <a:pPr lvl="0" algn="l"/>
            <a:r>
              <a:rPr lang="en-US" sz="2400" dirty="0">
                <a:solidFill>
                  <a:srgbClr val="002060"/>
                </a:solidFill>
              </a:rPr>
              <a:t>Committee Members:                          </a:t>
            </a:r>
            <a:endParaRPr lang="en-US" sz="2000" b="1" dirty="0">
              <a:solidFill>
                <a:srgbClr val="002060"/>
              </a:solidFill>
            </a:endParaRPr>
          </a:p>
          <a:p>
            <a:pPr lvl="0" algn="l"/>
            <a:r>
              <a:rPr lang="en-US" sz="2400" b="1" dirty="0">
                <a:solidFill>
                  <a:srgbClr val="002060"/>
                </a:solidFill>
              </a:rPr>
              <a:t>                                                                        </a:t>
            </a:r>
          </a:p>
          <a:p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8714" y="5542746"/>
            <a:ext cx="86605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Institute of Information Technology, </a:t>
            </a:r>
          </a:p>
          <a:p>
            <a:pPr algn="ctr"/>
            <a:r>
              <a:rPr lang="en-U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Pir Mehr Ali Shah Arid Agriculture University Rawalpindi.</a:t>
            </a:r>
          </a:p>
        </p:txBody>
      </p:sp>
    </p:spTree>
    <p:extLst>
      <p:ext uri="{BB962C8B-B14F-4D97-AF65-F5344CB8AC3E}">
        <p14:creationId xmlns:p14="http://schemas.microsoft.com/office/powerpoint/2010/main" val="282929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784" y="990600"/>
            <a:ext cx="8291016" cy="5059363"/>
          </a:xfrm>
        </p:spPr>
        <p:txBody>
          <a:bodyPr>
            <a:normAutofit/>
          </a:bodyPr>
          <a:lstStyle/>
          <a:p>
            <a:r>
              <a:rPr lang="en-US" sz="2800" dirty="0"/>
              <a:t>Give a brief critical </a:t>
            </a:r>
            <a:r>
              <a:rPr lang="en-US" sz="2800" dirty="0" smtClean="0"/>
              <a:t>review/outcome </a:t>
            </a:r>
            <a:r>
              <a:rPr lang="en-US" sz="2800" dirty="0"/>
              <a:t>of the relevant literature..</a:t>
            </a:r>
          </a:p>
          <a:p>
            <a:r>
              <a:rPr lang="en-US" sz="2800" dirty="0"/>
              <a:t>Highlight the </a:t>
            </a:r>
            <a:r>
              <a:rPr lang="en-US" sz="2800" b="1" dirty="0"/>
              <a:t>research </a:t>
            </a:r>
            <a:r>
              <a:rPr lang="en-US" sz="2800" b="1" dirty="0" smtClean="0"/>
              <a:t>gap(s)</a:t>
            </a:r>
            <a:r>
              <a:rPr lang="en-US" sz="2800" dirty="0" smtClean="0"/>
              <a:t>, </a:t>
            </a:r>
            <a:r>
              <a:rPr lang="en-US" sz="2800" dirty="0"/>
              <a:t>and </a:t>
            </a:r>
            <a:r>
              <a:rPr lang="en-US" sz="2800" dirty="0" err="1"/>
              <a:t>Problematization</a:t>
            </a:r>
            <a:r>
              <a:rPr lang="en-US" sz="2800" dirty="0"/>
              <a:t>…</a:t>
            </a:r>
          </a:p>
          <a:p>
            <a:r>
              <a:rPr lang="en-US" sz="2800" dirty="0"/>
              <a:t>Conceptual or theoretical framework if any…</a:t>
            </a:r>
          </a:p>
          <a:p>
            <a:r>
              <a:rPr lang="en-US" sz="2800" dirty="0"/>
              <a:t>Not more than 3 slides…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" y="83757"/>
            <a:ext cx="8991600" cy="6096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Research gap(s) from Literature Review (Continued)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33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/>
              <a:t>Brief description of the problem under investigation…</a:t>
            </a:r>
          </a:p>
          <a:p>
            <a:pPr algn="just"/>
            <a:r>
              <a:rPr lang="en-US" sz="2800" dirty="0"/>
              <a:t>Only 1 slide…</a:t>
            </a:r>
          </a:p>
          <a:p>
            <a:pPr algn="just"/>
            <a:r>
              <a:rPr lang="en-US" sz="2800" dirty="0" smtClean="0"/>
              <a:t>A </a:t>
            </a:r>
            <a:r>
              <a:rPr lang="en-US" sz="2800" dirty="0"/>
              <a:t>problem statement is a short, clear explanation of </a:t>
            </a:r>
            <a:r>
              <a:rPr lang="en-US" sz="2800" dirty="0" smtClean="0"/>
              <a:t>identified issues </a:t>
            </a:r>
            <a:r>
              <a:rPr lang="en-US" sz="2800" dirty="0"/>
              <a:t>or </a:t>
            </a:r>
            <a:r>
              <a:rPr lang="en-US" sz="2800" dirty="0" smtClean="0"/>
              <a:t>challenges  that </a:t>
            </a:r>
            <a:r>
              <a:rPr lang="en-US" sz="2800" dirty="0"/>
              <a:t>sums </a:t>
            </a:r>
            <a:r>
              <a:rPr lang="en-US" sz="2800" dirty="0" smtClean="0"/>
              <a:t>up  from previous slides (literature review) </a:t>
            </a:r>
            <a:r>
              <a:rPr lang="en-US" sz="2800" dirty="0"/>
              <a:t>what you want to change. It helps a</a:t>
            </a:r>
            <a:r>
              <a:rPr lang="en-US" sz="2800" dirty="0" smtClean="0"/>
              <a:t>udience, supervisory committee members, to </a:t>
            </a:r>
            <a:r>
              <a:rPr lang="en-US" sz="2800" dirty="0"/>
              <a:t>focus on the problem, why it's important, and who it </a:t>
            </a:r>
            <a:r>
              <a:rPr lang="en-US" sz="2800" dirty="0" smtClean="0"/>
              <a:t>impacts </a:t>
            </a:r>
            <a:r>
              <a:rPr lang="en-US" sz="2800" dirty="0"/>
              <a:t>(Dey,2001)</a:t>
            </a:r>
            <a:r>
              <a:rPr lang="en-US" sz="2800" dirty="0" smtClean="0"/>
              <a:t>.</a:t>
            </a:r>
            <a:r>
              <a:rPr lang="en-US" sz="2800" dirty="0"/>
              <a:t> </a:t>
            </a:r>
            <a:endParaRPr lang="en-US" sz="2800" dirty="0" smtClean="0"/>
          </a:p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 only the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challenges that have been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gathered from LR,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the solutions.</a:t>
            </a:r>
          </a:p>
          <a:p>
            <a:pPr marL="0" indent="0" algn="just">
              <a:buNone/>
            </a:pP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8903"/>
            <a:ext cx="7086600" cy="580697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Problem Statement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6310699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A. </a:t>
            </a:r>
            <a:r>
              <a:rPr lang="en-US" sz="1200" dirty="0" err="1"/>
              <a:t>Dey</a:t>
            </a:r>
            <a:r>
              <a:rPr lang="en-US" sz="1200" dirty="0"/>
              <a:t>, Understanding and using context, Personal Ubiquitous Computing. 5 (1) (2001) 4–7.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5852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Research objectives </a:t>
            </a:r>
            <a:r>
              <a:rPr lang="en-US" sz="2600" b="1" dirty="0"/>
              <a:t>describe what your research project intends to accomplish</a:t>
            </a:r>
            <a:r>
              <a:rPr lang="en-US" sz="2600" dirty="0"/>
              <a:t>. </a:t>
            </a: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They </a:t>
            </a:r>
            <a:r>
              <a:rPr lang="en-US" sz="2600" dirty="0"/>
              <a:t>should guide every step of the </a:t>
            </a:r>
            <a:r>
              <a:rPr lang="en-US" sz="2600" b="1" dirty="0">
                <a:solidFill>
                  <a:srgbClr val="FF0000"/>
                </a:solidFill>
              </a:rPr>
              <a:t>research process</a:t>
            </a:r>
            <a:r>
              <a:rPr lang="en-US" sz="2600" dirty="0"/>
              <a:t>, including how you collect data, build your argument, and develop your conclusions.</a:t>
            </a:r>
            <a:r>
              <a:rPr lang="en-US" sz="26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Your research objectives should be </a:t>
            </a:r>
            <a:r>
              <a:rPr lang="en-US" sz="2600" u="sng" dirty="0" smtClean="0"/>
              <a:t>SMART</a:t>
            </a:r>
            <a:r>
              <a:rPr lang="en-US" sz="2600" dirty="0" smtClean="0"/>
              <a:t>-</a:t>
            </a:r>
            <a:r>
              <a:rPr lang="en-US" sz="2600" b="1" dirty="0" smtClean="0"/>
              <a:t>Specific</a:t>
            </a:r>
            <a:r>
              <a:rPr lang="en-US" sz="2600" b="1" dirty="0"/>
              <a:t>, Measurable, Achievable, Realistic and Time-constrained</a:t>
            </a:r>
            <a:r>
              <a:rPr lang="en-US" sz="26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0" indent="0">
              <a:buNone/>
            </a:pPr>
            <a:r>
              <a:rPr lang="en-US" sz="2600" dirty="0" smtClean="0"/>
              <a:t>Usually </a:t>
            </a:r>
            <a:r>
              <a:rPr lang="en-US" sz="2600" dirty="0"/>
              <a:t>about 3 </a:t>
            </a:r>
            <a:r>
              <a:rPr lang="en-US" sz="2600" dirty="0" smtClean="0"/>
              <a:t>objectives... Only 1 slide</a:t>
            </a:r>
            <a:endParaRPr lang="en-US" sz="2600" dirty="0"/>
          </a:p>
          <a:p>
            <a:pPr marL="0" indent="0">
              <a:buNone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en-US" sz="2600" dirty="0" smtClean="0"/>
          </a:p>
          <a:p>
            <a:pPr marL="0" indent="0">
              <a:buNone/>
            </a:pPr>
            <a:endParaRPr lang="en-US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8903"/>
            <a:ext cx="7010400" cy="58069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 dirty="0"/>
              <a:t>Research Objectives</a:t>
            </a:r>
          </a:p>
        </p:txBody>
      </p:sp>
    </p:spTree>
    <p:extLst>
      <p:ext uri="{BB962C8B-B14F-4D97-AF65-F5344CB8AC3E}">
        <p14:creationId xmlns:p14="http://schemas.microsoft.com/office/powerpoint/2010/main" val="199294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873457"/>
            <a:ext cx="8610600" cy="53657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Research </a:t>
            </a:r>
            <a:r>
              <a:rPr lang="en-US" sz="2800" dirty="0" smtClean="0"/>
              <a:t>questions </a:t>
            </a:r>
            <a:r>
              <a:rPr lang="en-US" sz="2800" dirty="0"/>
              <a:t>pinpoints exactly what you want to find out in your </a:t>
            </a:r>
            <a:r>
              <a:rPr lang="en-US" sz="2800" dirty="0" smtClean="0"/>
              <a:t>work? (</a:t>
            </a:r>
            <a:r>
              <a:rPr lang="en-US" sz="2800" dirty="0" err="1" smtClean="0"/>
              <a:t>Obj</a:t>
            </a:r>
            <a:r>
              <a:rPr lang="en-US" sz="2800" dirty="0" smtClean="0"/>
              <a:t> 1)</a:t>
            </a:r>
          </a:p>
          <a:p>
            <a:r>
              <a:rPr lang="en-US" sz="2400" dirty="0"/>
              <a:t>All research questions should be:</a:t>
            </a:r>
          </a:p>
          <a:p>
            <a:pPr lvl="1"/>
            <a:r>
              <a:rPr lang="en-US" sz="2400" b="1" dirty="0"/>
              <a:t>Focused</a:t>
            </a:r>
            <a:r>
              <a:rPr lang="en-US" sz="2400" dirty="0"/>
              <a:t> </a:t>
            </a:r>
            <a:r>
              <a:rPr lang="en-US" sz="2400" dirty="0" smtClean="0"/>
              <a:t>against every research objective </a:t>
            </a:r>
            <a:endParaRPr lang="en-US" sz="2400" dirty="0"/>
          </a:p>
          <a:p>
            <a:pPr lvl="1"/>
            <a:r>
              <a:rPr lang="en-US" sz="2400" b="1" dirty="0"/>
              <a:t>Researchable</a:t>
            </a:r>
            <a:r>
              <a:rPr lang="en-US" sz="2400" dirty="0"/>
              <a:t> using primary </a:t>
            </a:r>
            <a:r>
              <a:rPr lang="en-US" sz="2400" dirty="0" smtClean="0"/>
              <a:t>or </a:t>
            </a:r>
            <a:r>
              <a:rPr lang="en-US" sz="2400" dirty="0"/>
              <a:t>secondary sources</a:t>
            </a:r>
          </a:p>
          <a:p>
            <a:pPr lvl="1"/>
            <a:r>
              <a:rPr lang="en-US" sz="2400" b="1" dirty="0"/>
              <a:t>Feasible</a:t>
            </a:r>
            <a:r>
              <a:rPr lang="en-US" sz="2400" dirty="0"/>
              <a:t> to answer within the timeframe and practical constraints</a:t>
            </a:r>
          </a:p>
          <a:p>
            <a:pPr lvl="1"/>
            <a:r>
              <a:rPr lang="en-US" sz="2400" b="1" dirty="0"/>
              <a:t>Specific</a:t>
            </a:r>
            <a:r>
              <a:rPr lang="en-US" sz="2400" dirty="0"/>
              <a:t> enough to answer thoroughly</a:t>
            </a:r>
          </a:p>
          <a:p>
            <a:pPr lvl="1"/>
            <a:r>
              <a:rPr lang="en-US" sz="2400" b="1" dirty="0"/>
              <a:t>Complex</a:t>
            </a:r>
            <a:r>
              <a:rPr lang="en-US" sz="2400" dirty="0"/>
              <a:t> enough to develop the answer over the space of a paper or thesis</a:t>
            </a:r>
          </a:p>
          <a:p>
            <a:pPr lvl="1"/>
            <a:r>
              <a:rPr lang="en-US" sz="2400" b="1" dirty="0"/>
              <a:t>Relevant</a:t>
            </a:r>
            <a:r>
              <a:rPr lang="en-US" sz="2400" dirty="0"/>
              <a:t> to your field of study and/or society more </a:t>
            </a:r>
            <a:r>
              <a:rPr lang="en-US" sz="2400" dirty="0" smtClean="0"/>
              <a:t>broadly</a:t>
            </a:r>
          </a:p>
          <a:p>
            <a:r>
              <a:rPr lang="en-US" sz="2800" dirty="0"/>
              <a:t>Write your research questions assimilated from your background and literature </a:t>
            </a:r>
            <a:r>
              <a:rPr lang="en-US" sz="2800" dirty="0" smtClean="0"/>
              <a:t>review…Only 1 slide</a:t>
            </a:r>
            <a:endParaRPr lang="en-US" sz="2800" dirty="0"/>
          </a:p>
          <a:p>
            <a:endParaRPr lang="en-US" sz="2800" dirty="0"/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3138"/>
            <a:ext cx="7162800" cy="6726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dirty="0"/>
              <a:t>Research Questions</a:t>
            </a:r>
          </a:p>
        </p:txBody>
      </p:sp>
    </p:spTree>
    <p:extLst>
      <p:ext uri="{BB962C8B-B14F-4D97-AF65-F5344CB8AC3E}">
        <p14:creationId xmlns:p14="http://schemas.microsoft.com/office/powerpoint/2010/main" val="345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en-US" sz="4600" dirty="0" smtClean="0"/>
              <a:t>Methodology </a:t>
            </a:r>
            <a:endParaRPr lang="en-US" sz="4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31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7696200" cy="5059363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Explain the research </a:t>
            </a:r>
            <a:r>
              <a:rPr lang="en-US" sz="2800" dirty="0" smtClean="0"/>
              <a:t>methods</a:t>
            </a:r>
            <a:r>
              <a:rPr lang="en-US" sz="2800" dirty="0" smtClean="0"/>
              <a:t> </a:t>
            </a:r>
            <a:r>
              <a:rPr lang="en-US" sz="2800" dirty="0" smtClean="0"/>
              <a:t>to </a:t>
            </a:r>
            <a:r>
              <a:rPr lang="en-US" sz="2800" dirty="0"/>
              <a:t>be used in the study</a:t>
            </a:r>
          </a:p>
          <a:p>
            <a:pPr algn="just"/>
            <a:r>
              <a:rPr lang="en-US" sz="2800" dirty="0" smtClean="0"/>
              <a:t>Experimental/theoretical/fundamental research</a:t>
            </a:r>
            <a:r>
              <a:rPr lang="en-US" sz="2800" dirty="0"/>
              <a:t>… (quantitative or qualitative or a combination)</a:t>
            </a:r>
          </a:p>
          <a:p>
            <a:pPr algn="just"/>
            <a:r>
              <a:rPr lang="en-US" sz="2800" dirty="0"/>
              <a:t>How and where the study will be conducted</a:t>
            </a:r>
          </a:p>
          <a:p>
            <a:pPr algn="just"/>
            <a:r>
              <a:rPr lang="en-US" sz="2800" dirty="0"/>
              <a:t>Data collection methods if data collection is involved including sample size</a:t>
            </a:r>
          </a:p>
          <a:p>
            <a:pPr algn="just"/>
            <a:r>
              <a:rPr lang="en-US" sz="2800" dirty="0"/>
              <a:t>Ethical considerations if any..</a:t>
            </a:r>
          </a:p>
          <a:p>
            <a:pPr algn="just"/>
            <a:r>
              <a:rPr lang="en-US" sz="2800" dirty="0"/>
              <a:t>Challenges and limitations</a:t>
            </a:r>
          </a:p>
          <a:p>
            <a:pPr algn="just"/>
            <a:r>
              <a:rPr lang="en-US" sz="2800" dirty="0"/>
              <a:t>Note more than 2 slides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784" y="0"/>
            <a:ext cx="7148015" cy="6096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Research Methods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71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ories, Models, &amp; Frameworks | Implementation Science at U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554968" cy="4950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-76200"/>
            <a:ext cx="7162800" cy="762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Proposed Solution</a:t>
            </a:r>
            <a:endParaRPr lang="en-US" sz="3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81400" y="6172200"/>
            <a:ext cx="2324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Fig. </a:t>
            </a:r>
            <a:r>
              <a:rPr lang="en-US" smtClean="0"/>
              <a:t>1: Sample </a:t>
            </a:r>
            <a:r>
              <a:rPr lang="en-US" dirty="0" smtClean="0"/>
              <a:t>Diagram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52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65237"/>
            <a:ext cx="8229600" cy="5059363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The following sections are recommended for your </a:t>
            </a:r>
            <a:r>
              <a:rPr lang="en-US" sz="2800" dirty="0" smtClean="0"/>
              <a:t>thesis </a:t>
            </a:r>
            <a:r>
              <a:rPr lang="en-US" sz="2800" dirty="0"/>
              <a:t>presentation.</a:t>
            </a:r>
          </a:p>
          <a:p>
            <a:pPr algn="just"/>
            <a:r>
              <a:rPr lang="en-US" sz="2800" dirty="0"/>
              <a:t>The statements </a:t>
            </a:r>
            <a:r>
              <a:rPr lang="en-US" sz="2800" dirty="0" smtClean="0"/>
              <a:t>included are </a:t>
            </a:r>
            <a:r>
              <a:rPr lang="en-US" sz="2800" dirty="0"/>
              <a:t>suggestions/directions for </a:t>
            </a:r>
            <a:r>
              <a:rPr lang="en-US" sz="2800" dirty="0" smtClean="0"/>
              <a:t>you.</a:t>
            </a:r>
            <a:endParaRPr lang="en-US" sz="2800" dirty="0"/>
          </a:p>
          <a:p>
            <a:pPr algn="just"/>
            <a:r>
              <a:rPr lang="en-US" sz="2800" dirty="0"/>
              <a:t>Please check with your Supervisors for optional sections, variations and additional sections that may be required </a:t>
            </a:r>
            <a:r>
              <a:rPr lang="en-US" sz="2800" dirty="0" smtClean="0"/>
              <a:t>according to </a:t>
            </a:r>
            <a:r>
              <a:rPr lang="en-US" sz="2800" dirty="0"/>
              <a:t>your </a:t>
            </a:r>
            <a:r>
              <a:rPr lang="en-US" sz="2800" dirty="0" smtClean="0"/>
              <a:t>Thesis.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784" y="0"/>
            <a:ext cx="7148015" cy="6096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Proposed </a:t>
            </a:r>
            <a:r>
              <a:rPr lang="en-US" sz="4000" b="1" dirty="0" smtClean="0"/>
              <a:t>Solution (Continued)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59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6934200" cy="6096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 dirty="0" smtClean="0"/>
              <a:t>Experimental Results and Evaluation</a:t>
            </a:r>
            <a:endParaRPr lang="en-US" sz="3600" b="1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1066800"/>
            <a:ext cx="8382000" cy="50593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Results of your proposed approach/model/method for achievement of the objectives.</a:t>
            </a:r>
          </a:p>
          <a:p>
            <a:r>
              <a:rPr lang="en-US" sz="2800" dirty="0" smtClean="0"/>
              <a:t>3-5 slides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241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6934200" cy="6096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 dirty="0" smtClean="0"/>
              <a:t>Objective-wise Outcomes</a:t>
            </a:r>
            <a:endParaRPr lang="en-US" sz="36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066800"/>
            <a:ext cx="7696200" cy="4525963"/>
          </a:xfrm>
        </p:spPr>
        <p:txBody>
          <a:bodyPr/>
          <a:lstStyle/>
          <a:p>
            <a:pPr algn="just"/>
            <a:r>
              <a:rPr lang="en-US" dirty="0" smtClean="0"/>
              <a:t>Map the objectives with your outcomes/research contributions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4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162800" cy="685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Introduction</a:t>
            </a:r>
          </a:p>
          <a:p>
            <a:r>
              <a:rPr lang="en-US" sz="2800" dirty="0" smtClean="0"/>
              <a:t>Literature Review</a:t>
            </a:r>
          </a:p>
          <a:p>
            <a:r>
              <a:rPr lang="en-US" sz="2800" dirty="0" smtClean="0"/>
              <a:t>Problem Statement</a:t>
            </a:r>
          </a:p>
          <a:p>
            <a:r>
              <a:rPr lang="en-US" sz="2800" dirty="0"/>
              <a:t>Research </a:t>
            </a:r>
            <a:r>
              <a:rPr lang="en-US" sz="2800" dirty="0" smtClean="0"/>
              <a:t>Objectives</a:t>
            </a:r>
          </a:p>
          <a:p>
            <a:r>
              <a:rPr lang="en-US" sz="2800" dirty="0" smtClean="0"/>
              <a:t>Research Questions</a:t>
            </a:r>
          </a:p>
          <a:p>
            <a:r>
              <a:rPr lang="en-US" sz="2800" dirty="0" smtClean="0"/>
              <a:t>Research Methods</a:t>
            </a:r>
          </a:p>
          <a:p>
            <a:r>
              <a:rPr lang="en-US" sz="2800" dirty="0" smtClean="0"/>
              <a:t>Proposed Solution</a:t>
            </a:r>
            <a:endParaRPr lang="en-US" sz="2800" dirty="0"/>
          </a:p>
          <a:p>
            <a:r>
              <a:rPr lang="en-US" sz="2800" dirty="0" smtClean="0"/>
              <a:t>Results and Evaluation</a:t>
            </a:r>
            <a:endParaRPr lang="en-US" sz="2800" dirty="0"/>
          </a:p>
          <a:p>
            <a:r>
              <a:rPr lang="en-US" sz="2800" dirty="0" smtClean="0"/>
              <a:t>Objective-wise Outcomes</a:t>
            </a:r>
          </a:p>
          <a:p>
            <a:r>
              <a:rPr lang="en-US" sz="2800" dirty="0" smtClean="0"/>
              <a:t>Mapping Research Contributions with Objectives</a:t>
            </a:r>
          </a:p>
          <a:p>
            <a:r>
              <a:rPr lang="en-US" sz="2800" dirty="0" smtClean="0"/>
              <a:t>Significance of Study</a:t>
            </a:r>
          </a:p>
          <a:p>
            <a:r>
              <a:rPr lang="en-US" sz="2800" dirty="0" smtClean="0"/>
              <a:t>Conclusion and Future Recommendations</a:t>
            </a:r>
          </a:p>
          <a:p>
            <a:r>
              <a:rPr lang="en-US" sz="2800" dirty="0" smtClean="0"/>
              <a:t>References</a:t>
            </a:r>
          </a:p>
          <a:p>
            <a:r>
              <a:rPr lang="en-US" sz="2800" dirty="0" smtClean="0"/>
              <a:t>Publications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6881" y="608711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All headings must be added and properly explained to match presentation </a:t>
            </a:r>
            <a:r>
              <a:rPr lang="en-US" b="1" dirty="0" smtClean="0">
                <a:solidFill>
                  <a:srgbClr val="FF0000"/>
                </a:solidFill>
              </a:rPr>
              <a:t>contents.  Update the contents list according to your research work being presented.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45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199"/>
            <a:ext cx="8229600" cy="53340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 dirty="0" smtClean="0"/>
              <a:t>Significance of Study</a:t>
            </a:r>
            <a:endParaRPr lang="en-US" sz="36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algn="just"/>
            <a:r>
              <a:rPr lang="en-US" dirty="0" smtClean="0"/>
              <a:t>What is the significance of your study?</a:t>
            </a:r>
          </a:p>
          <a:p>
            <a:pPr algn="just"/>
            <a:r>
              <a:rPr lang="en-US" dirty="0" smtClean="0"/>
              <a:t>What is the societal impact of your research work?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29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059363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Your </a:t>
            </a:r>
            <a:r>
              <a:rPr lang="en-US" sz="2800" dirty="0"/>
              <a:t>first step when writing your conclusion should be to restate your research topic. ... </a:t>
            </a:r>
          </a:p>
          <a:p>
            <a:pPr algn="just"/>
            <a:r>
              <a:rPr lang="en-US" sz="2800" dirty="0"/>
              <a:t>Restate the </a:t>
            </a:r>
            <a:r>
              <a:rPr lang="en-US" sz="2800" dirty="0" smtClean="0"/>
              <a:t>concept </a:t>
            </a:r>
            <a:endParaRPr lang="en-US" sz="2800" dirty="0"/>
          </a:p>
          <a:p>
            <a:pPr algn="just"/>
            <a:r>
              <a:rPr lang="en-US" sz="2800" dirty="0"/>
              <a:t>Summarize the main points of your research. </a:t>
            </a:r>
            <a:r>
              <a:rPr lang="en-US" sz="2800" dirty="0" smtClean="0"/>
              <a:t> </a:t>
            </a:r>
            <a:endParaRPr lang="en-US" sz="2800" dirty="0"/>
          </a:p>
          <a:p>
            <a:pPr algn="just"/>
            <a:r>
              <a:rPr lang="en-US" sz="2800" dirty="0"/>
              <a:t>Connect the significance or results of the main points. </a:t>
            </a:r>
            <a:r>
              <a:rPr lang="en-US" sz="2800" dirty="0" smtClean="0"/>
              <a:t> </a:t>
            </a:r>
            <a:endParaRPr lang="en-US" sz="2800" dirty="0"/>
          </a:p>
          <a:p>
            <a:pPr algn="just"/>
            <a:r>
              <a:rPr lang="en-US" sz="2800" dirty="0"/>
              <a:t>Conclude your </a:t>
            </a:r>
            <a:r>
              <a:rPr lang="en-US" sz="2800" dirty="0" smtClean="0"/>
              <a:t>thoughts in terms of the significance of the study.</a:t>
            </a:r>
          </a:p>
          <a:p>
            <a:pPr lvl="1" algn="just"/>
            <a:r>
              <a:rPr lang="en-US" sz="2400" dirty="0"/>
              <a:t>Brief explanation of why this study is important…</a:t>
            </a:r>
          </a:p>
          <a:p>
            <a:pPr lvl="1" algn="just"/>
            <a:r>
              <a:rPr lang="en-US" sz="2400" dirty="0"/>
              <a:t>List the benefits, positive expected outcomes or innovative applications of knowledge…</a:t>
            </a:r>
          </a:p>
          <a:p>
            <a:pPr algn="just"/>
            <a:r>
              <a:rPr lang="en-US" sz="2800" dirty="0"/>
              <a:t>Only 1 slide…</a:t>
            </a:r>
          </a:p>
          <a:p>
            <a:pPr lvl="1" algn="just"/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-15766"/>
            <a:ext cx="7543800" cy="62536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 dirty="0" smtClean="0"/>
              <a:t>Conclusion and Future Recommendations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8175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Only APA style is allowed throughout the presentation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7162800" cy="609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References</a:t>
            </a:r>
          </a:p>
        </p:txBody>
      </p:sp>
      <p:pic>
        <p:nvPicPr>
          <p:cNvPr id="3076" name="Picture 4" descr="Journals, Newspapers &amp; Magazines - APA Referencing 7th Edition - University  Library at The University of Notre Dame Austral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83" y="3352800"/>
            <a:ext cx="8678917" cy="216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83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Only APA style is allowed throughout the presentation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71628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Publications</a:t>
            </a:r>
            <a:endParaRPr lang="en-US" b="1" dirty="0"/>
          </a:p>
        </p:txBody>
      </p:sp>
      <p:pic>
        <p:nvPicPr>
          <p:cNvPr id="3076" name="Picture 4" descr="Journals, Newspapers &amp; Magazines - APA Referencing 7th Edition - University  Library at The University of Notre Dame Austral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83" y="3352800"/>
            <a:ext cx="8678917" cy="216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21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01869" y="1981200"/>
            <a:ext cx="8229600" cy="289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b="0" kern="120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THANK YOU</a:t>
            </a:r>
            <a:br>
              <a:rPr kumimoji="0" lang="en-US" sz="7200" b="0" i="0" u="none" strike="noStrike" kern="1200" cap="none" spc="0" normalizeH="0" baseline="0" noProof="0" dirty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</a:br>
            <a:r>
              <a:rPr kumimoji="0" lang="en-US" sz="7200" b="0" i="0" u="none" strike="noStrike" kern="1200" cap="none" spc="0" normalizeH="0" baseline="0" noProof="0" dirty="0" smtClean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Q </a:t>
            </a:r>
            <a:r>
              <a:rPr kumimoji="0" lang="en-US" sz="7200" b="0" i="0" u="none" strike="noStrike" kern="1200" cap="none" spc="0" normalizeH="0" baseline="0" noProof="0" dirty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&amp; A</a:t>
            </a:r>
            <a:endParaRPr kumimoji="0" lang="en-MY" sz="7200" b="0" i="0" u="none" strike="noStrike" kern="1200" cap="none" spc="0" normalizeH="0" baseline="0" noProof="0" dirty="0">
              <a:ln w="13970" cmpd="sng">
                <a:solidFill>
                  <a:srgbClr val="FFFFFF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2574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543" y="2819400"/>
            <a:ext cx="7772400" cy="1066800"/>
          </a:xfrm>
        </p:spPr>
        <p:txBody>
          <a:bodyPr>
            <a:normAutofit/>
          </a:bodyPr>
          <a:lstStyle/>
          <a:p>
            <a:pPr algn="ctr"/>
            <a:r>
              <a:rPr lang="en-US" sz="4600" dirty="0"/>
              <a:t>Introduction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543" y="4783137"/>
            <a:ext cx="7772400" cy="175577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80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5161" y="1141917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sz="2600" dirty="0"/>
              <a:t>Background of the study</a:t>
            </a:r>
          </a:p>
          <a:p>
            <a:pPr lvl="1"/>
            <a:r>
              <a:rPr lang="en-US" sz="2600" dirty="0" smtClean="0"/>
              <a:t>Description </a:t>
            </a:r>
            <a:r>
              <a:rPr lang="en-US" sz="2600" dirty="0"/>
              <a:t>of background to the topic…</a:t>
            </a:r>
          </a:p>
          <a:p>
            <a:pPr lvl="1"/>
            <a:r>
              <a:rPr lang="en-US" sz="2600" dirty="0"/>
              <a:t>Why the topic is chosen</a:t>
            </a:r>
            <a:r>
              <a:rPr lang="en-US" sz="2600" dirty="0" smtClean="0"/>
              <a:t>...</a:t>
            </a:r>
          </a:p>
          <a:p>
            <a:pPr lvl="1"/>
            <a:r>
              <a:rPr lang="en-US" sz="2600" dirty="0" smtClean="0"/>
              <a:t>Introduction can be of 3-5 slides.</a:t>
            </a:r>
          </a:p>
          <a:p>
            <a:r>
              <a:rPr lang="en-US" sz="2600" dirty="0" smtClean="0"/>
              <a:t>A figure/pictorial overview of the specific research domain gives a better idea to the audience.</a:t>
            </a:r>
          </a:p>
          <a:p>
            <a:r>
              <a:rPr lang="en-US" sz="2600" dirty="0" smtClean="0"/>
              <a:t>The content in a slide is not in the form of a paragraph. There need to be bullet points, which you should be able to explain to the audience.</a:t>
            </a:r>
          </a:p>
          <a:p>
            <a:r>
              <a:rPr lang="en-US" sz="2600" dirty="0" smtClean="0"/>
              <a:t>Do not just read the slides, make eye-contact with the audience to grasp their interest and understanding.</a:t>
            </a:r>
          </a:p>
          <a:p>
            <a:r>
              <a:rPr lang="en-US" sz="2600" dirty="0" smtClean="0"/>
              <a:t>Only important references should be mentioned at the footer of the slide. All other references should be mentioned at the end of the presentation.</a:t>
            </a:r>
          </a:p>
          <a:p>
            <a:endParaRPr lang="en-US" sz="2600" dirty="0" smtClean="0"/>
          </a:p>
          <a:p>
            <a:endParaRPr lang="en-US" sz="2600" dirty="0"/>
          </a:p>
          <a:p>
            <a:pPr marL="0" indent="0">
              <a:buNone/>
            </a:pPr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7086600" cy="655638"/>
          </a:xfrm>
        </p:spPr>
        <p:txBody>
          <a:bodyPr>
            <a:normAutofit/>
          </a:bodyPr>
          <a:lstStyle/>
          <a:p>
            <a:r>
              <a:rPr lang="en-US" sz="3600" b="1" dirty="0"/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70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5161" y="1141917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3500" dirty="0"/>
              <a:t>Important</a:t>
            </a:r>
          </a:p>
          <a:p>
            <a:pPr lvl="1" algn="just"/>
            <a:r>
              <a:rPr lang="en-US" dirty="0"/>
              <a:t>Text Readability is the most important thing. All text should be uniformly balanced among all slides. (Dey,2001). </a:t>
            </a:r>
            <a:endParaRPr lang="en-US" dirty="0" smtClean="0"/>
          </a:p>
          <a:p>
            <a:pPr lvl="1" algn="just"/>
            <a:r>
              <a:rPr lang="en-US" dirty="0" smtClean="0"/>
              <a:t>Make sure there are no spellings or grammatical mistakes in your presentation.</a:t>
            </a:r>
            <a:endParaRPr lang="en-US" dirty="0"/>
          </a:p>
          <a:p>
            <a:pPr algn="just"/>
            <a:r>
              <a:rPr lang="en-US" sz="3500" dirty="0"/>
              <a:t>Figures</a:t>
            </a:r>
          </a:p>
          <a:p>
            <a:pPr lvl="1" algn="just"/>
            <a:r>
              <a:rPr lang="en-US" dirty="0"/>
              <a:t>Figures should be clear and readable. All figures should be labeled properly. Please do not resize images unevenly. A figure should be resized from both width and height.</a:t>
            </a:r>
          </a:p>
          <a:p>
            <a:pPr lvl="1" algn="just"/>
            <a:r>
              <a:rPr lang="en-US" dirty="0"/>
              <a:t>These are some guidelines. It should not be treated as instructions or rules. Consult your supervisor for details.</a:t>
            </a:r>
          </a:p>
          <a:p>
            <a:pPr algn="just"/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7086600" cy="655638"/>
          </a:xfrm>
        </p:spPr>
        <p:txBody>
          <a:bodyPr>
            <a:normAutofit/>
          </a:bodyPr>
          <a:lstStyle/>
          <a:p>
            <a:r>
              <a:rPr lang="en-US" sz="3600" b="1" dirty="0"/>
              <a:t>Introduction (Continued)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217850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A. </a:t>
            </a:r>
            <a:r>
              <a:rPr lang="en-US" sz="1200" dirty="0" err="1"/>
              <a:t>Dey</a:t>
            </a:r>
            <a:r>
              <a:rPr lang="en-US" sz="1200" dirty="0"/>
              <a:t>, Understanding and using context, Personal Ubiquitous Computing. 5 (1) (2001) 4–7.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5799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593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References</a:t>
            </a:r>
          </a:p>
          <a:p>
            <a:pPr lvl="1" algn="just"/>
            <a:r>
              <a:rPr lang="en-US" dirty="0"/>
              <a:t>Only most important references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Only in APA style</a:t>
            </a:r>
            <a:r>
              <a:rPr lang="en-US" dirty="0" smtClean="0"/>
              <a:t>) would </a:t>
            </a:r>
            <a:r>
              <a:rPr lang="en-US" dirty="0"/>
              <a:t>be provided as footnote on a given slide. However, referencing guidelines should be consulted with supervisor (Dey,2001).</a:t>
            </a:r>
          </a:p>
          <a:p>
            <a:pPr algn="just"/>
            <a:r>
              <a:rPr lang="en-US" dirty="0"/>
              <a:t>Tables</a:t>
            </a:r>
          </a:p>
          <a:p>
            <a:pPr lvl="1" algn="just"/>
            <a:r>
              <a:rPr lang="en-US" dirty="0"/>
              <a:t>Tables can be overflowed on different slides. Text within tables should be readable. Please </a:t>
            </a:r>
            <a:r>
              <a:rPr lang="en-US" dirty="0" smtClean="0"/>
              <a:t>do </a:t>
            </a:r>
            <a:r>
              <a:rPr lang="en-US" dirty="0"/>
              <a:t>not skew text so much that it become unreadable.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784" y="0"/>
            <a:ext cx="7148015" cy="6096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Introduction </a:t>
            </a:r>
            <a:r>
              <a:rPr lang="en-US" sz="4000" b="1" dirty="0" smtClean="0"/>
              <a:t>(Continued)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6217850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A. </a:t>
            </a:r>
            <a:r>
              <a:rPr lang="en-US" sz="1200" dirty="0" err="1"/>
              <a:t>Dey</a:t>
            </a:r>
            <a:r>
              <a:rPr lang="en-US" sz="1200" dirty="0"/>
              <a:t>, Understanding and using context, Personal Ubiquitous Computing. 5 (1) (2001) 4–7.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9209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en-US" sz="4600" dirty="0"/>
              <a:t>Literature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2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077200" cy="6096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/>
              <a:t>Literature Review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401621"/>
              </p:ext>
            </p:extLst>
          </p:nvPr>
        </p:nvGraphicFramePr>
        <p:xfrm>
          <a:off x="228600" y="1143000"/>
          <a:ext cx="8686800" cy="521335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398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79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9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7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9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11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(Paper Title and Pub year only)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Techniques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Tools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Contributions </a:t>
                      </a:r>
                      <a:endParaRPr lang="en-US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Limitations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400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Context-Aware Sentiment Propagation Using LDA Topic Modeling on Chinese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ConceptNet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5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5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5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95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1069" y="5821657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Add Precise text. Not too much text/details. Highlight your base paper(s). The LR table, such as number of columns and headings can be changed based on your research work.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35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7332-C764-4DA0-9A23-793919751F7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0"/>
            <a:ext cx="8153400" cy="6096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/>
              <a:t>Literature Review (Continued)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14923"/>
              </p:ext>
            </p:extLst>
          </p:nvPr>
        </p:nvGraphicFramePr>
        <p:xfrm>
          <a:off x="228600" y="1143000"/>
          <a:ext cx="8686800" cy="462381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398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79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9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7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9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819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(Paper Title and Pub year only)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Techniques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Tools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Contributions </a:t>
                      </a:r>
                      <a:endParaRPr lang="en-US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Limitations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68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0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0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0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30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89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28955</TotalTime>
  <Words>1156</Words>
  <Application>Microsoft Office PowerPoint</Application>
  <PresentationFormat>On-screen Show (4:3)</PresentationFormat>
  <Paragraphs>170</Paragraphs>
  <Slides>24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Aharoni</vt:lpstr>
      <vt:lpstr>Arial</vt:lpstr>
      <vt:lpstr>Calibri</vt:lpstr>
      <vt:lpstr>Times New Roman</vt:lpstr>
      <vt:lpstr>Office Theme</vt:lpstr>
      <vt:lpstr>APPROVED THESIS TITLE</vt:lpstr>
      <vt:lpstr>Contents</vt:lpstr>
      <vt:lpstr>Introduction</vt:lpstr>
      <vt:lpstr>Introduction</vt:lpstr>
      <vt:lpstr>Introduction (Continued)</vt:lpstr>
      <vt:lpstr>Introduction (Continued)</vt:lpstr>
      <vt:lpstr>Literature Review</vt:lpstr>
      <vt:lpstr>Literature Review</vt:lpstr>
      <vt:lpstr>Literature Review (Continued)</vt:lpstr>
      <vt:lpstr>Research gap(s) from Literature Review (Continued)</vt:lpstr>
      <vt:lpstr>Problem Statement</vt:lpstr>
      <vt:lpstr>Research Objectives</vt:lpstr>
      <vt:lpstr>Research Questions</vt:lpstr>
      <vt:lpstr>Methodology </vt:lpstr>
      <vt:lpstr>Research Methods</vt:lpstr>
      <vt:lpstr>Proposed Solution</vt:lpstr>
      <vt:lpstr>Proposed Solution (Continued)</vt:lpstr>
      <vt:lpstr>Experimental Results and Evaluation</vt:lpstr>
      <vt:lpstr>Objective-wise Outcomes</vt:lpstr>
      <vt:lpstr>Significance of Study</vt:lpstr>
      <vt:lpstr>Conclusion and Future Recommendations</vt:lpstr>
      <vt:lpstr>References</vt:lpstr>
      <vt:lpstr>Publications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RDF/RDFS-based Intelligent Tutoring System</dc:title>
  <dc:creator>Azeem</dc:creator>
  <cp:lastModifiedBy>Laptop</cp:lastModifiedBy>
  <cp:revision>792</cp:revision>
  <cp:lastPrinted>2017-09-25T14:35:44Z</cp:lastPrinted>
  <dcterms:created xsi:type="dcterms:W3CDTF">2012-02-27T03:22:38Z</dcterms:created>
  <dcterms:modified xsi:type="dcterms:W3CDTF">2024-07-25T03:57:30Z</dcterms:modified>
</cp:coreProperties>
</file>